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notesSlides/notesSlide3.xml" ContentType="application/vnd.openxmlformats-officedocument.presentationml.notesSlide+xml"/>
  <Override PartName="/ppt/tags/tag53.xml" ContentType="application/vnd.openxmlformats-officedocument.presentationml.tags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notesSlides/notesSlide6.xml" ContentType="application/vnd.openxmlformats-officedocument.presentationml.notesSlide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notesSlides/notesSlide8.xml" ContentType="application/vnd.openxmlformats-officedocument.presentationml.notesSlide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ppt/tags/tag61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2.xml" ContentType="application/vnd.openxmlformats-officedocument.presentationml.notesSlide+xml"/>
  <Override PartName="/ppt/tags/tag67.xml" ContentType="application/vnd.openxmlformats-officedocument.presentationml.tags+xml"/>
  <Override PartName="/ppt/notesSlides/notesSlide13.xml" ContentType="application/vnd.openxmlformats-officedocument.presentationml.notesSlide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notesSlides/notesSlide1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32"/>
  </p:notesMasterIdLst>
  <p:sldIdLst>
    <p:sldId id="349" r:id="rId3"/>
    <p:sldId id="378" r:id="rId4"/>
    <p:sldId id="379" r:id="rId5"/>
    <p:sldId id="351" r:id="rId6"/>
    <p:sldId id="360" r:id="rId7"/>
    <p:sldId id="357" r:id="rId8"/>
    <p:sldId id="358" r:id="rId9"/>
    <p:sldId id="372" r:id="rId10"/>
    <p:sldId id="359" r:id="rId11"/>
    <p:sldId id="356" r:id="rId12"/>
    <p:sldId id="377" r:id="rId13"/>
    <p:sldId id="382" r:id="rId14"/>
    <p:sldId id="348" r:id="rId15"/>
    <p:sldId id="373" r:id="rId16"/>
    <p:sldId id="384" r:id="rId17"/>
    <p:sldId id="361" r:id="rId18"/>
    <p:sldId id="390" r:id="rId19"/>
    <p:sldId id="386" r:id="rId20"/>
    <p:sldId id="387" r:id="rId21"/>
    <p:sldId id="363" r:id="rId22"/>
    <p:sldId id="391" r:id="rId23"/>
    <p:sldId id="362" r:id="rId24"/>
    <p:sldId id="389" r:id="rId25"/>
    <p:sldId id="388" r:id="rId26"/>
    <p:sldId id="300" r:id="rId27"/>
    <p:sldId id="380" r:id="rId28"/>
    <p:sldId id="381" r:id="rId29"/>
    <p:sldId id="383" r:id="rId30"/>
    <p:sldId id="385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9" autoAdjust="0"/>
    <p:restoredTop sz="87807" autoAdjust="0"/>
  </p:normalViewPr>
  <p:slideViewPr>
    <p:cSldViewPr snapToGrid="0" snapToObjects="1">
      <p:cViewPr varScale="1">
        <p:scale>
          <a:sx n="94" d="100"/>
          <a:sy n="94" d="100"/>
        </p:scale>
        <p:origin x="752" y="184"/>
      </p:cViewPr>
      <p:guideLst>
        <p:guide orient="horz" pos="2160"/>
        <p:guide pos="3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6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hyperlink" Target="http://www.ontobee.org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amigo.geneontology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8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credit: 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/wiki/File:Prot%C3%A9g%C3%A9_Logo.gif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credit: 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File:Men_of_Progress.jpg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less text heavy, include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44C5D-A37E-CE45-9CAF-0D152184FC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73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design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9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credit: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/en/puzzle-pieces-jigsaw-piece-concept-308908/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93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http://www.ontobee.org/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DO: look for new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http://amigo.geneontology.org/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7.png"/><Relationship Id="rId10" Type="http://schemas.openxmlformats.org/officeDocument/2006/relationships/image" Target="../media/image40.png"/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tags" Target="../tags/tag28.xml"/><Relationship Id="rId2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tags" Target="../tags/tag30.xml"/><Relationship Id="rId2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tags" Target="../tags/tag32.xml"/><Relationship Id="rId2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tags" Target="../tags/tag34.xml"/><Relationship Id="rId2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ags" Target="../tags/tag39.xml"/><Relationship Id="rId2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tags" Target="../tags/tag40.xml"/><Relationship Id="rId2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tags" Target="../tags/tag45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3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" Type="http://schemas.openxmlformats.org/officeDocument/2006/relationships/tags" Target="../tags/tag47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34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Relationship Id="rId9" Type="http://schemas.openxmlformats.org/officeDocument/2006/relationships/image" Target="../media/image51.png"/><Relationship Id="rId10" Type="http://schemas.openxmlformats.org/officeDocument/2006/relationships/image" Target="../media/image45.png"/><Relationship Id="rId1" Type="http://schemas.openxmlformats.org/officeDocument/2006/relationships/tags" Target="../tags/tag48.xml"/><Relationship Id="rId2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700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1.xml"/><Relationship Id="rId27" Type="http://schemas.openxmlformats.org/officeDocument/2006/relationships/theme" Target="../theme/theme2.xml"/><Relationship Id="rId28" Type="http://schemas.openxmlformats.org/officeDocument/2006/relationships/tags" Target="../tags/tag22.xml"/><Relationship Id="rId1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2" r:id="rId2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7.png"/><Relationship Id="rId1" Type="http://schemas.openxmlformats.org/officeDocument/2006/relationships/tags" Target="../tags/tag57.xml"/><Relationship Id="rId2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8.png"/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hyperlink" Target="http://protege.stanford.edu/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20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tags" Target="../tags/tag60.xml"/><Relationship Id="rId2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tags" Target="../tags/tag61.xml"/><Relationship Id="rId2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2.xml"/><Relationship Id="rId3" Type="http://schemas.openxmlformats.org/officeDocument/2006/relationships/hyperlink" Target="http://www.github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tags" Target="../tags/tag65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0.png"/><Relationship Id="rId1" Type="http://schemas.openxmlformats.org/officeDocument/2006/relationships/tags" Target="../tags/tag67.xml"/><Relationship Id="rId2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67.png"/><Relationship Id="rId1" Type="http://schemas.openxmlformats.org/officeDocument/2006/relationships/tags" Target="../tags/tag68.xml"/><Relationship Id="rId2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8.jpeg"/><Relationship Id="rId5" Type="http://schemas.openxmlformats.org/officeDocument/2006/relationships/image" Target="../media/image69.png"/><Relationship Id="rId6" Type="http://schemas.openxmlformats.org/officeDocument/2006/relationships/image" Target="../media/image70.wmf"/><Relationship Id="rId7" Type="http://schemas.openxmlformats.org/officeDocument/2006/relationships/image" Target="../media/image71.jpeg"/><Relationship Id="rId8" Type="http://schemas.openxmlformats.org/officeDocument/2006/relationships/image" Target="../media/image72.jpeg"/><Relationship Id="rId9" Type="http://schemas.openxmlformats.org/officeDocument/2006/relationships/image" Target="../media/image73.png"/><Relationship Id="rId1" Type="http://schemas.openxmlformats.org/officeDocument/2006/relationships/tags" Target="../tags/tag69.xml"/><Relationship Id="rId2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74.png"/><Relationship Id="rId5" Type="http://schemas.openxmlformats.org/officeDocument/2006/relationships/image" Target="../media/image20.png"/><Relationship Id="rId1" Type="http://schemas.openxmlformats.org/officeDocument/2006/relationships/tags" Target="../tags/tag71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2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33.png"/><Relationship Id="rId1" Type="http://schemas.openxmlformats.org/officeDocument/2006/relationships/tags" Target="../tags/tag74.xml"/><Relationship Id="rId2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2.png"/><Relationship Id="rId1" Type="http://schemas.openxmlformats.org/officeDocument/2006/relationships/tags" Target="../tags/tag51.xml"/><Relationship Id="rId2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tags" Target="../tags/tag52.xml"/><Relationship Id="rId2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3.png"/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4.png"/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0.png"/><Relationship Id="rId5" Type="http://schemas.openxmlformats.org/officeDocument/2006/relationships/image" Target="../media/image55.pn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0.png"/><Relationship Id="rId5" Type="http://schemas.openxmlformats.org/officeDocument/2006/relationships/image" Target="../media/image56.png"/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2023389"/>
            <a:ext cx="8692444" cy="1462707"/>
          </a:xfrm>
        </p:spPr>
        <p:txBody>
          <a:bodyPr>
            <a:normAutofit/>
          </a:bodyPr>
          <a:lstStyle/>
          <a:p>
            <a:r>
              <a:rPr lang="en-US" dirty="0" smtClean="0"/>
              <a:t>Ontology Community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671539"/>
            <a:ext cx="8686800" cy="1752600"/>
          </a:xfrm>
        </p:spPr>
        <p:txBody>
          <a:bodyPr>
            <a:no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dirty="0" smtClean="0"/>
              <a:t>BDK14-3 | Ontologies 101</a:t>
            </a:r>
          </a:p>
          <a:p>
            <a:pPr eaLnBrk="1" hangingPunct="1">
              <a:defRPr/>
            </a:pPr>
            <a:r>
              <a:rPr lang="en-US" dirty="0" smtClean="0"/>
              <a:t>Melissa Haendel and Nicole Vasilevsky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4392" y="155318"/>
            <a:ext cx="853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latin typeface="Cambria"/>
                <a:cs typeface="Cambria"/>
              </a:rPr>
              <a:t>QuickGO</a:t>
            </a:r>
            <a:r>
              <a:rPr lang="en-US" sz="3600" dirty="0" smtClean="0">
                <a:latin typeface="Cambria"/>
                <a:cs typeface="Cambria"/>
              </a:rPr>
              <a:t> at the EBI: Gene Ontology Viewer</a:t>
            </a:r>
            <a:endParaRPr lang="en-US" sz="3600" dirty="0">
              <a:latin typeface="Cambria"/>
              <a:cs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0286"/>
            <a:ext cx="9144000" cy="4810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364" y="6329307"/>
            <a:ext cx="342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www.ebi.ac.uk</a:t>
            </a:r>
            <a:r>
              <a:rPr lang="en-US" dirty="0"/>
              <a:t>/</a:t>
            </a:r>
            <a:r>
              <a:rPr lang="en-US" dirty="0" err="1"/>
              <a:t>QuickGO</a:t>
            </a:r>
            <a:r>
              <a:rPr lang="en-US" dirty="0"/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4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AmiGO</a:t>
            </a:r>
            <a:r>
              <a:rPr lang="en-US" sz="3600" dirty="0" smtClean="0"/>
              <a:t>: Gene Ontology Viewer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9725"/>
            <a:ext cx="9144000" cy="4578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15887" y="6205899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amigo.geneontology.org</a:t>
            </a:r>
            <a:r>
              <a:rPr lang="en-US" dirty="0"/>
              <a:t>/amigo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13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</a:t>
            </a:r>
            <a:r>
              <a:rPr lang="en-US" dirty="0"/>
              <a:t>E</a:t>
            </a:r>
            <a:r>
              <a:rPr lang="en-US" dirty="0" smtClean="0"/>
              <a:t>diting Software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4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3521" y="446812"/>
            <a:ext cx="8087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mbria"/>
                <a:cs typeface="Cambria"/>
              </a:rPr>
              <a:t>O</a:t>
            </a:r>
            <a:r>
              <a:rPr lang="en-US" sz="4400" dirty="0" smtClean="0">
                <a:latin typeface="Cambria"/>
                <a:cs typeface="Cambria"/>
              </a:rPr>
              <a:t>ntology </a:t>
            </a:r>
            <a:r>
              <a:rPr lang="en-US" sz="4400" dirty="0">
                <a:latin typeface="Cambria"/>
                <a:cs typeface="Cambria"/>
              </a:rPr>
              <a:t>E</a:t>
            </a:r>
            <a:r>
              <a:rPr lang="en-US" sz="4400" dirty="0" smtClean="0">
                <a:latin typeface="Cambria"/>
                <a:cs typeface="Cambria"/>
              </a:rPr>
              <a:t>diting Software</a:t>
            </a:r>
            <a:endParaRPr lang="en-US" sz="4400" dirty="0"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4061" y="2060594"/>
            <a:ext cx="6259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Protégé - OWL ontology editor and viewer</a:t>
            </a:r>
          </a:p>
          <a:p>
            <a:r>
              <a:rPr lang="en-US" sz="2400" dirty="0" smtClean="0"/>
              <a:t>	Web-based version also available (</a:t>
            </a:r>
            <a:r>
              <a:rPr lang="en-US" sz="2400" dirty="0" err="1" smtClean="0"/>
              <a:t>WebProtege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Vitro - an Integrated Ontology Editor and Semantic Web </a:t>
            </a:r>
            <a:r>
              <a:rPr lang="en-US" sz="2400" dirty="0" smtClean="0"/>
              <a:t>Application</a:t>
            </a:r>
          </a:p>
          <a:p>
            <a:endParaRPr lang="en-US" sz="2400" dirty="0"/>
          </a:p>
          <a:p>
            <a:r>
              <a:rPr lang="en-US" sz="2400" dirty="0" err="1" smtClean="0"/>
              <a:t>OWLGrEd</a:t>
            </a:r>
            <a:r>
              <a:rPr lang="en-US" sz="2400" dirty="0"/>
              <a:t> - a graphical ontology editor for OWL</a:t>
            </a: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2166115" y="2067354"/>
            <a:ext cx="184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5" y="2067354"/>
            <a:ext cx="2032000" cy="72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80" y="2149248"/>
            <a:ext cx="297876" cy="297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55" y="2962864"/>
            <a:ext cx="1859895" cy="185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22759"/>
            <a:ext cx="2476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03" y="4701749"/>
            <a:ext cx="297876" cy="297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08" y="3619816"/>
            <a:ext cx="297876" cy="297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829" y="4261582"/>
            <a:ext cx="3910013" cy="2323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556"/>
            <a:ext cx="9144000" cy="911243"/>
          </a:xfrm>
        </p:spPr>
        <p:txBody>
          <a:bodyPr>
            <a:noAutofit/>
          </a:bodyPr>
          <a:lstStyle/>
          <a:p>
            <a:r>
              <a:rPr lang="en-US" sz="4000" dirty="0"/>
              <a:t>M</a:t>
            </a:r>
            <a:r>
              <a:rPr lang="en-US" sz="4000" dirty="0" smtClean="0"/>
              <a:t>echanisms of extracting knowledge from domain experts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542" y="4005894"/>
            <a:ext cx="2238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1862 Christian </a:t>
            </a:r>
            <a:r>
              <a:rPr lang="en-US" sz="1600" dirty="0" err="1" smtClean="0"/>
              <a:t>Schussele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t="19957" r="33021" b="42783"/>
          <a:stretch>
            <a:fillRect/>
          </a:stretch>
        </p:blipFill>
        <p:spPr>
          <a:xfrm>
            <a:off x="5026967" y="1761320"/>
            <a:ext cx="3823488" cy="13293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3725305" y="2480027"/>
            <a:ext cx="1061148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25305" y="3984327"/>
            <a:ext cx="1921926" cy="627481"/>
          </a:xfrm>
          <a:prstGeom prst="straightConnector1">
            <a:avLst/>
          </a:prstGeom>
          <a:ln w="44450" cap="flat" cmpd="sng" algn="ctr">
            <a:solidFill>
              <a:srgbClr val="18496B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9786" y="4622691"/>
            <a:ext cx="26451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</a:rPr>
              <a:t>Familiar tooling: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1F497D"/>
                </a:solidFill>
              </a:rPr>
              <a:t>Google docs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1F497D"/>
                </a:solidFill>
              </a:rPr>
              <a:t>Excel</a:t>
            </a:r>
          </a:p>
          <a:p>
            <a:endParaRPr lang="en-US" sz="900" b="1" dirty="0" smtClean="0">
              <a:solidFill>
                <a:srgbClr val="1F497D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648821" y="3145936"/>
            <a:ext cx="261660" cy="1476755"/>
          </a:xfrm>
          <a:prstGeom prst="straightConnector1">
            <a:avLst/>
          </a:prstGeom>
          <a:ln w="44450" cap="flat" cmpd="sng" algn="ctr">
            <a:solidFill>
              <a:srgbClr val="18496B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t="19957" r="92135" b="75987"/>
          <a:stretch>
            <a:fillRect/>
          </a:stretch>
        </p:blipFill>
        <p:spPr>
          <a:xfrm>
            <a:off x="5022352" y="1761320"/>
            <a:ext cx="1054888" cy="340024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5" y="1429908"/>
            <a:ext cx="3672183" cy="2646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947" y="4622690"/>
            <a:ext cx="26808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497D"/>
                </a:solidFill>
              </a:rPr>
              <a:t>Visualization: 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Cmap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Vue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GraphViz</a:t>
            </a:r>
            <a:endParaRPr lang="en-US" sz="2400" dirty="0">
              <a:solidFill>
                <a:srgbClr val="1F497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5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Trackers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1" y="0"/>
            <a:ext cx="8694058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is a tracker?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80513" y="856357"/>
            <a:ext cx="79829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A tracker is a place to put a formal ontology request.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Trackers have long been used in the software community for keeping track of bugs, feature requests, etc.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In the ontology community, they are quite valuable because they provide an open, documented, structured requests for changes or additions.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Most trackers are visible to the public, you don’t have to be part of the ontology community to view what is posted on a tracker, or to comment or create new issues.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 IDs can be referenced in ontology metadata- such as in an editor note or definition annotation.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GitHub: A common ontology tracker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800" dirty="0" smtClean="0"/>
              <a:t> GitHub is commonly used for sharing ontology code and tracking issues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28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800" dirty="0" smtClean="0"/>
              <a:t> Most community-built ontologies are openly shared and are open for public contributions and comments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800" dirty="0"/>
              <a:t> </a:t>
            </a:r>
            <a:r>
              <a:rPr lang="en-US" sz="2800" dirty="0" smtClean="0"/>
              <a:t>To create a free GitHub account, go to </a:t>
            </a:r>
            <a:r>
              <a:rPr lang="en-US" sz="2800" dirty="0" smtClean="0">
                <a:hlinkClick r:id="rId3"/>
              </a:rPr>
              <a:t>www.github.com</a:t>
            </a: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26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7" y="1418135"/>
            <a:ext cx="8214610" cy="450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A common ontology tracker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60530">
            <a:off x="6482008" y="13479"/>
            <a:ext cx="2564459" cy="25989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2092" y="6133018"/>
            <a:ext cx="7802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obophenotype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/human-phenotype-ontology/issues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6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do you write a tracker request?*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89817" y="1170030"/>
            <a:ext cx="80581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Provide as much information as possible, in order to facilitate the change you are requesting and future reference</a:t>
            </a:r>
          </a:p>
          <a:p>
            <a:endParaRPr lang="en-US" sz="2400" dirty="0" smtClean="0"/>
          </a:p>
          <a:p>
            <a:r>
              <a:rPr lang="en-US" sz="2400" dirty="0" smtClean="0"/>
              <a:t>For new terms, or term rearrangements, provide the intended hierarchy – both </a:t>
            </a:r>
            <a:r>
              <a:rPr lang="en-US" sz="2400" dirty="0" err="1"/>
              <a:t>S</a:t>
            </a:r>
            <a:r>
              <a:rPr lang="en-US" sz="2400" dirty="0" err="1" smtClean="0"/>
              <a:t>ubClass</a:t>
            </a:r>
            <a:r>
              <a:rPr lang="en-US" sz="2400" dirty="0" smtClean="0"/>
              <a:t> as well as any other relations required (such as </a:t>
            </a:r>
            <a:r>
              <a:rPr lang="en-US" sz="2400" dirty="0" err="1" smtClean="0"/>
              <a:t>partonomy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Provide text definitions, that make sense in the Genus Differentia context, for all new or edited terms</a:t>
            </a:r>
          </a:p>
          <a:p>
            <a:endParaRPr lang="en-US" sz="2400" dirty="0"/>
          </a:p>
          <a:p>
            <a:r>
              <a:rPr lang="en-US" sz="2400" dirty="0" smtClean="0"/>
              <a:t>Provide attribution for the definitions</a:t>
            </a:r>
          </a:p>
          <a:p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159318" y="1250225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9318" y="2616803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9318" y="4127412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46581" y="512681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972" y="6143872"/>
            <a:ext cx="869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*Note – tracker requests are also called ”tickets” or “issues”. All these terms are synonymous.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1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467" y="1524000"/>
            <a:ext cx="7704666" cy="484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Identify websites to view or lookup ontologies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Identify ontology editing software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Write a good term request for a new ontology term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Understand how ontologies are reused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57200" y="1532465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750671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" y="3954934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228600"/>
            <a:ext cx="37474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latin typeface="+mj-lt"/>
              </a:rPr>
              <a:t>Learning Objectives</a:t>
            </a:r>
            <a:endParaRPr lang="en-US" sz="33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4429" y="5518526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3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Tracker requests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89817" y="1170030"/>
            <a:ext cx="80581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commentary may occur on the tracker item, but can sometimes lead to long listserv discussions before returning to a decision on the tracker</a:t>
            </a:r>
          </a:p>
          <a:p>
            <a:endParaRPr lang="en-US" sz="2400" dirty="0"/>
          </a:p>
          <a:p>
            <a:r>
              <a:rPr lang="en-US" sz="2400" dirty="0" smtClean="0"/>
              <a:t>Complex issues requiring decision are best first discussed on the </a:t>
            </a:r>
            <a:r>
              <a:rPr lang="en-US" sz="2400" dirty="0" err="1" smtClean="0"/>
              <a:t>listservs</a:t>
            </a:r>
            <a:r>
              <a:rPr lang="en-US" sz="2400" dirty="0" smtClean="0"/>
              <a:t> or in design documents, but its always better to say something somewhere!</a:t>
            </a:r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" y="1066799"/>
            <a:ext cx="752070" cy="752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" y="2599031"/>
            <a:ext cx="752070" cy="752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6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283"/>
            <a:ext cx="9144000" cy="553278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Example tracker request</a:t>
            </a:r>
            <a:endParaRPr lang="en-US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9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2" y="170212"/>
            <a:ext cx="8958467" cy="645144"/>
          </a:xfrm>
        </p:spPr>
        <p:txBody>
          <a:bodyPr>
            <a:normAutofit/>
          </a:bodyPr>
          <a:lstStyle/>
          <a:p>
            <a:r>
              <a:rPr lang="en-US" dirty="0" smtClean="0"/>
              <a:t>Lists, trackers, ontologies, annotation, oh my! </a:t>
            </a:r>
            <a:endParaRPr lang="en-US" dirty="0"/>
          </a:p>
        </p:txBody>
      </p:sp>
      <p:pic>
        <p:nvPicPr>
          <p:cNvPr id="5" name="Picture 86" descr="tracke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0432" y="1213450"/>
            <a:ext cx="2840772" cy="182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ular Callout 5"/>
          <p:cNvSpPr/>
          <p:nvPr/>
        </p:nvSpPr>
        <p:spPr>
          <a:xfrm>
            <a:off x="6129042" y="1828960"/>
            <a:ext cx="2971800" cy="457200"/>
          </a:xfrm>
          <a:prstGeom prst="wedgeRectCallout">
            <a:avLst>
              <a:gd name="adj1" fmla="val -50524"/>
              <a:gd name="adj2" fmla="val 1002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requested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021" y="1575583"/>
            <a:ext cx="2227958" cy="1622200"/>
          </a:xfrm>
          <a:prstGeom prst="rect">
            <a:avLst/>
          </a:prstGeom>
        </p:spPr>
      </p:pic>
      <p:pic>
        <p:nvPicPr>
          <p:cNvPr id="9" name="Picture 19" descr="MCj0412176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828960"/>
            <a:ext cx="939800" cy="1143000"/>
          </a:xfrm>
          <a:prstGeom prst="rect">
            <a:avLst/>
          </a:prstGeom>
          <a:noFill/>
        </p:spPr>
      </p:pic>
      <p:pic>
        <p:nvPicPr>
          <p:cNvPr id="12" name="Picture 4" descr="teleost-discuss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9151" y="4428419"/>
            <a:ext cx="2595964" cy="166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ular Callout 12"/>
          <p:cNvSpPr/>
          <p:nvPr/>
        </p:nvSpPr>
        <p:spPr>
          <a:xfrm>
            <a:off x="6233843" y="6061392"/>
            <a:ext cx="2832100" cy="657014"/>
          </a:xfrm>
          <a:prstGeom prst="wedgeRectCallout">
            <a:avLst>
              <a:gd name="adj1" fmla="val -56187"/>
              <a:gd name="adj2" fmla="val -107184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discussed by community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4266215" y="2819752"/>
            <a:ext cx="963369" cy="1278191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 rot="10982825">
            <a:off x="3123914" y="2702099"/>
            <a:ext cx="963369" cy="1278191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phenex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2427" y="4513501"/>
            <a:ext cx="2554972" cy="17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ular Callout 16"/>
          <p:cNvSpPr/>
          <p:nvPr/>
        </p:nvSpPr>
        <p:spPr>
          <a:xfrm>
            <a:off x="185533" y="6073337"/>
            <a:ext cx="2971800" cy="692868"/>
          </a:xfrm>
          <a:prstGeom prst="wedgeRectCallout">
            <a:avLst>
              <a:gd name="adj1" fmla="val -34563"/>
              <a:gd name="adj2" fmla="val -154033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 needed for annotation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2221" y="974852"/>
            <a:ext cx="2971800" cy="457200"/>
          </a:xfrm>
          <a:prstGeom prst="wedgeRectCallout">
            <a:avLst>
              <a:gd name="adj1" fmla="val -40742"/>
              <a:gd name="adj2" fmla="val 14044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Ontology Edited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57333" y="1650469"/>
            <a:ext cx="228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 IDs can be in ontology metadata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72200" y="3160772"/>
            <a:ext cx="256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are often auto-emailed to integrated </a:t>
            </a:r>
            <a:r>
              <a:rPr lang="en-US" dirty="0" err="1" smtClean="0"/>
              <a:t>listservs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221" y="3181163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Term brokers are being developed to create temp classes during ontology editing or annotation</a:t>
            </a: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777" y="4990910"/>
            <a:ext cx="1582438" cy="1134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ular Callout 25"/>
          <p:cNvSpPr/>
          <p:nvPr/>
        </p:nvSpPr>
        <p:spPr>
          <a:xfrm>
            <a:off x="3399979" y="6122662"/>
            <a:ext cx="2567241" cy="643543"/>
          </a:xfrm>
          <a:prstGeom prst="wedgeRectCallout">
            <a:avLst>
              <a:gd name="adj1" fmla="val 1477"/>
              <a:gd name="adj2" fmla="val -102788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Design and requirements analysis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18874" y="4019543"/>
            <a:ext cx="230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documents comment on existing ontologies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3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Reuse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2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Modularized Ontologies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13106" y="1545825"/>
            <a:ext cx="3599867" cy="3363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4" y="1545825"/>
            <a:ext cx="696402" cy="6964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157" y="1680733"/>
            <a:ext cx="34320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Many ontologies are built from several modules and reuse parts of other ontologies </a:t>
            </a:r>
          </a:p>
          <a:p>
            <a:endParaRPr lang="en-US" sz="2000" dirty="0" smtClean="0"/>
          </a:p>
          <a:p>
            <a:r>
              <a:rPr lang="en-US" sz="2000" dirty="0" smtClean="0"/>
              <a:t>MIREOT – </a:t>
            </a:r>
            <a:r>
              <a:rPr lang="en-US" sz="2000" u="sng" dirty="0" smtClean="0"/>
              <a:t>M</a:t>
            </a:r>
            <a:r>
              <a:rPr lang="en-US" sz="2000" dirty="0" smtClean="0"/>
              <a:t>inimal </a:t>
            </a:r>
            <a:r>
              <a:rPr lang="en-US" sz="2000" u="sng" dirty="0"/>
              <a:t>I</a:t>
            </a:r>
            <a:r>
              <a:rPr lang="en-US" sz="2000" dirty="0" smtClean="0"/>
              <a:t>nformation </a:t>
            </a:r>
            <a:r>
              <a:rPr lang="en-US" sz="2000" u="sng" dirty="0"/>
              <a:t>R</a:t>
            </a:r>
            <a:r>
              <a:rPr lang="en-US" sz="2000" dirty="0" smtClean="0"/>
              <a:t>equired to </a:t>
            </a:r>
            <a:r>
              <a:rPr lang="en-US" sz="2000" u="sng" dirty="0" smtClean="0"/>
              <a:t>R</a:t>
            </a:r>
            <a:r>
              <a:rPr lang="en-US" sz="2000" dirty="0" smtClean="0"/>
              <a:t>eference an </a:t>
            </a:r>
            <a:r>
              <a:rPr lang="en-US" sz="2000" u="sng" dirty="0" smtClean="0"/>
              <a:t>E</a:t>
            </a:r>
            <a:r>
              <a:rPr lang="en-US" sz="2000" dirty="0" smtClean="0"/>
              <a:t>xternal </a:t>
            </a:r>
            <a:r>
              <a:rPr lang="en-US" sz="2000" u="sng" dirty="0" smtClean="0"/>
              <a:t>O</a:t>
            </a:r>
            <a:r>
              <a:rPr lang="en-US" sz="2000" dirty="0" smtClean="0"/>
              <a:t>ntology </a:t>
            </a:r>
            <a:r>
              <a:rPr lang="en-US" sz="2000" u="sng" dirty="0" smtClean="0"/>
              <a:t>T</a:t>
            </a:r>
            <a:r>
              <a:rPr lang="en-US" sz="2000" dirty="0" smtClean="0"/>
              <a:t>erm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4" y="3062380"/>
            <a:ext cx="696402" cy="696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754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219092" y="1231900"/>
            <a:ext cx="2863850" cy="4981740"/>
          </a:xfrm>
          <a:prstGeom prst="ellipse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/>
          <p:cNvSpPr/>
          <p:nvPr/>
        </p:nvSpPr>
        <p:spPr>
          <a:xfrm>
            <a:off x="7072678" y="1361740"/>
            <a:ext cx="1065213" cy="64770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131905" y="6007100"/>
            <a:ext cx="1040306" cy="682034"/>
          </a:xfrm>
          <a:prstGeom prst="trapezoi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644696" y="2679700"/>
            <a:ext cx="8509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CARO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381858" y="3871940"/>
            <a:ext cx="1295400" cy="44657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757910" y="3918548"/>
            <a:ext cx="641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TAO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468134" y="3746500"/>
            <a:ext cx="1284357" cy="51935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17722" y="3823191"/>
            <a:ext cx="68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AAO</a:t>
            </a:r>
          </a:p>
        </p:txBody>
      </p:sp>
      <p:sp>
        <p:nvSpPr>
          <p:cNvPr id="13" name="Isosceles Triangle 12"/>
          <p:cNvSpPr>
            <a:spLocks noChangeArrowheads="1"/>
          </p:cNvSpPr>
          <p:nvPr/>
        </p:nvSpPr>
        <p:spPr bwMode="auto">
          <a:xfrm>
            <a:off x="7334650" y="45913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781950" y="4591300"/>
            <a:ext cx="1143000" cy="1066800"/>
            <a:chOff x="4640848" y="4356100"/>
            <a:chExt cx="1143000" cy="1066800"/>
          </a:xfrm>
        </p:grpSpPr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40848" y="4356100"/>
              <a:ext cx="1143000" cy="1066800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1803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4869544" y="4933156"/>
              <a:ext cx="671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XAO</a:t>
              </a:r>
            </a:p>
          </p:txBody>
        </p: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85672" y="5151679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ZFA</a:t>
            </a:r>
          </a:p>
        </p:txBody>
      </p:sp>
      <p:sp>
        <p:nvSpPr>
          <p:cNvPr id="16" name="Regular Pentagon 16"/>
          <p:cNvSpPr>
            <a:spLocks noChangeArrowheads="1"/>
          </p:cNvSpPr>
          <p:nvPr/>
        </p:nvSpPr>
        <p:spPr bwMode="auto">
          <a:xfrm>
            <a:off x="7428892" y="2451100"/>
            <a:ext cx="1066800" cy="914400"/>
          </a:xfrm>
          <a:prstGeom prst="pentagon">
            <a:avLst/>
          </a:prstGeom>
          <a:solidFill>
            <a:srgbClr val="660066">
              <a:alpha val="3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7731502" y="2755900"/>
            <a:ext cx="53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MA</a:t>
            </a:r>
          </a:p>
        </p:txBody>
      </p:sp>
      <p:sp>
        <p:nvSpPr>
          <p:cNvPr id="25" name="Diamond 24"/>
          <p:cNvSpPr/>
          <p:nvPr/>
        </p:nvSpPr>
        <p:spPr>
          <a:xfrm>
            <a:off x="4869544" y="1567990"/>
            <a:ext cx="1149648" cy="794209"/>
          </a:xfrm>
          <a:prstGeom prst="diamond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3946" y="3377168"/>
            <a:ext cx="99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UBERON</a:t>
            </a:r>
            <a:endParaRPr lang="en-US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Your work affects others</a:t>
            </a:r>
            <a:endParaRPr kumimoji="0" lang="en-US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961" y="1079500"/>
            <a:ext cx="42761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Anatomy ontologies have very overlapping content</a:t>
            </a:r>
          </a:p>
          <a:p>
            <a:endParaRPr lang="en-US" sz="2400" dirty="0"/>
          </a:p>
          <a:p>
            <a:r>
              <a:rPr lang="en-US" sz="2400" dirty="0" smtClean="0"/>
              <a:t>We can reuse common design patterns gaining us: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Interoperability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Ease of implementation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Quality reasoning power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Decreased duplicative effort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/>
          </a:p>
          <a:p>
            <a:r>
              <a:rPr lang="en-US" sz="2400" dirty="0" smtClean="0"/>
              <a:t>It is likely nothing you do in an ontology will remain </a:t>
            </a:r>
            <a:r>
              <a:rPr lang="en-US" sz="2400" dirty="0" err="1" smtClean="0"/>
              <a:t>siloed</a:t>
            </a:r>
            <a:r>
              <a:rPr lang="en-US" sz="2400" dirty="0" smtClean="0"/>
              <a:t> - eventually it will matter in the greater context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" y="1676400"/>
            <a:ext cx="9144000" cy="106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OBO </a:t>
            </a:r>
            <a:r>
              <a:rPr lang="en-US" sz="2400" dirty="0">
                <a:solidFill>
                  <a:schemeClr val="bg1"/>
                </a:solidFill>
              </a:rPr>
              <a:t>Foundry: http://</a:t>
            </a:r>
            <a:r>
              <a:rPr lang="en-US" sz="2400" dirty="0" err="1">
                <a:solidFill>
                  <a:schemeClr val="bg1"/>
                </a:solidFill>
              </a:rPr>
              <a:t>www.obofoundry.org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" y="2895600"/>
            <a:ext cx="9144000" cy="106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Sign up for OBO Foundry listserv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://</a:t>
            </a:r>
            <a:r>
              <a:rPr lang="en-US" sz="2400" dirty="0" err="1">
                <a:solidFill>
                  <a:schemeClr val="bg1"/>
                </a:solidFill>
              </a:rPr>
              <a:t>lists.sourceforge.net</a:t>
            </a:r>
            <a:r>
              <a:rPr lang="en-US" sz="2400" dirty="0">
                <a:solidFill>
                  <a:schemeClr val="bg1"/>
                </a:solidFill>
              </a:rPr>
              <a:t>/lists/</a:t>
            </a:r>
            <a:r>
              <a:rPr lang="en-US" sz="2400" dirty="0" err="1">
                <a:solidFill>
                  <a:schemeClr val="bg1"/>
                </a:solidFill>
              </a:rPr>
              <a:t>listinfo</a:t>
            </a:r>
            <a:r>
              <a:rPr lang="en-US" sz="2400" dirty="0">
                <a:solidFill>
                  <a:schemeClr val="bg1"/>
                </a:solidFill>
              </a:rPr>
              <a:t>/obo-discuss/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5466" y="-1"/>
            <a:ext cx="1371719" cy="753035"/>
            <a:chOff x="7094966" y="0"/>
            <a:chExt cx="1371719" cy="4572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094967" y="87240"/>
              <a:ext cx="1371718" cy="355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Resources: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OBO Foundry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01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466" y="0"/>
            <a:ext cx="1371719" cy="1344706"/>
            <a:chOff x="7094966" y="0"/>
            <a:chExt cx="1371719" cy="5780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94967" y="87240"/>
              <a:ext cx="1371718" cy="49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Resources: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Ontology websites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15240" y="1347699"/>
            <a:ext cx="9159240" cy="534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Bioportal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/>
              <a:t>http://bioportal.bioontology.org</a:t>
            </a:r>
            <a:r>
              <a:rPr lang="en-US" sz="2400" dirty="0" smtClean="0"/>
              <a:t>/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5240" y="1954315"/>
            <a:ext cx="9144000" cy="899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Ontology Lookup Service: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www.ebi.ac.uk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ols</a:t>
            </a:r>
            <a:r>
              <a:rPr lang="en-US" sz="2400" dirty="0">
                <a:solidFill>
                  <a:schemeClr val="bg1"/>
                </a:solidFill>
              </a:rPr>
              <a:t>/beta/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240" y="2913545"/>
            <a:ext cx="9144000" cy="911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Ontology Lookup Service </a:t>
            </a:r>
            <a:r>
              <a:rPr lang="en-US" sz="2400" dirty="0" err="1" smtClean="0">
                <a:solidFill>
                  <a:schemeClr val="bg1"/>
                </a:solidFill>
              </a:rPr>
              <a:t>Viz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OLSViz</a:t>
            </a:r>
            <a:r>
              <a:rPr lang="en-US" sz="2400" dirty="0" smtClean="0">
                <a:solidFill>
                  <a:schemeClr val="bg1"/>
                </a:solidFill>
              </a:rPr>
              <a:t>):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ols.wordvis.com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887700"/>
            <a:ext cx="9144000" cy="818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Ontobee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/>
              <a:t>http://www.ontobee.org/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785664"/>
            <a:ext cx="9144000" cy="802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QuickGo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</a:t>
            </a:r>
            <a:r>
              <a:rPr lang="en-US" sz="2400" dirty="0" err="1">
                <a:solidFill>
                  <a:schemeClr val="bg1"/>
                </a:solidFill>
              </a:rPr>
              <a:t>www.ebi.ac.uk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QuickGO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15240" y="5648606"/>
            <a:ext cx="9144000" cy="802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AmiGO</a:t>
            </a:r>
            <a:r>
              <a:rPr lang="en-US" sz="2400" dirty="0"/>
              <a:t>: </a:t>
            </a:r>
            <a:endParaRPr lang="en-US" sz="2400" dirty="0" smtClean="0"/>
          </a:p>
          <a:p>
            <a:pPr algn="ctr"/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amigo.geneontology.org</a:t>
            </a:r>
            <a:r>
              <a:rPr lang="en-US" sz="2400" dirty="0"/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6340" y="-7258"/>
            <a:ext cx="1631243" cy="1015423"/>
            <a:chOff x="2943880" y="-7255"/>
            <a:chExt cx="1371719" cy="457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943880" y="97014"/>
              <a:ext cx="1371719" cy="263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Ontology Editing Software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5240" y="1472560"/>
            <a:ext cx="9144000" cy="7853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Protege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protege.stanford.edu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487136"/>
            <a:ext cx="9144000" cy="7586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WebProtege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webprotege.stanford.edu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518179"/>
            <a:ext cx="9144000" cy="809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Vitro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vitro.mannlib.cornell.edu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566664"/>
            <a:ext cx="9144000" cy="748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OWLGrEd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owlgred.lumii.lv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514930"/>
            <a:ext cx="9144000" cy="748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Other Ontology </a:t>
            </a:r>
            <a:r>
              <a:rPr lang="en-US" sz="2400" dirty="0">
                <a:solidFill>
                  <a:schemeClr val="bg1"/>
                </a:solidFill>
              </a:rPr>
              <a:t>Editors: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://www.w3.org/wiki/</a:t>
            </a:r>
            <a:r>
              <a:rPr lang="en-US" sz="2400" dirty="0" err="1">
                <a:solidFill>
                  <a:schemeClr val="bg1"/>
                </a:solidFill>
              </a:rPr>
              <a:t>Ontology_editors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0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" y="1284400"/>
            <a:ext cx="9144000" cy="785347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Google docs: https://</a:t>
            </a:r>
            <a:r>
              <a:rPr lang="en-US" sz="2400" dirty="0" err="1">
                <a:solidFill>
                  <a:schemeClr val="bg1"/>
                </a:solidFill>
              </a:rPr>
              <a:t>www.google.com</a:t>
            </a:r>
            <a:r>
              <a:rPr lang="en-US" sz="2400" dirty="0">
                <a:solidFill>
                  <a:schemeClr val="bg1"/>
                </a:solidFill>
              </a:rPr>
              <a:t>/docs/about/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298976"/>
            <a:ext cx="9144000" cy="758604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Phenote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www.phenote.org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330019"/>
            <a:ext cx="9144000" cy="80947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Cmap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cmap.ihmc.us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378504"/>
            <a:ext cx="9144000" cy="74882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Vue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vue.tufts.edu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326770"/>
            <a:ext cx="9144000" cy="74882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GraphViz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www.graphviz.org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grpSp>
        <p:nvGrpSpPr>
          <p:cNvPr id="13" name="Group 12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14" name="Round Same Side Corner Rectangle 13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Tools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websites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I view an ontology?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3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4589" y="127000"/>
            <a:ext cx="878964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OBO Foundry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5510181"/>
            <a:ext cx="91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than just a website, it</a:t>
            </a:r>
            <a:r>
              <a:rPr lang="fr-FR" sz="2400" dirty="0" smtClean="0"/>
              <a:t>’</a:t>
            </a:r>
            <a:r>
              <a:rPr lang="en-US" sz="2400" dirty="0" smtClean="0"/>
              <a:t>s a community of ontology developers dedicated to working together using common principles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406"/>
            <a:ext cx="9144000" cy="4603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4191" y="6378968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www.obofoundry.org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12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75" y="155556"/>
            <a:ext cx="8036353" cy="911243"/>
          </a:xfrm>
        </p:spPr>
        <p:txBody>
          <a:bodyPr/>
          <a:lstStyle/>
          <a:p>
            <a:r>
              <a:rPr lang="en-US" dirty="0" smtClean="0"/>
              <a:t>How can I collaborate or stay informed?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7529" y="1749875"/>
            <a:ext cx="81364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OBO Foundry has a number of </a:t>
            </a:r>
            <a:r>
              <a:rPr lang="en-US" sz="2400" dirty="0" err="1" smtClean="0"/>
              <a:t>listservs</a:t>
            </a:r>
            <a:r>
              <a:rPr lang="en-US" sz="2400" dirty="0" smtClean="0"/>
              <a:t> to coordinate collaborative </a:t>
            </a:r>
            <a:r>
              <a:rPr lang="en-US" sz="2400" dirty="0" smtClean="0"/>
              <a:t>efforts </a:t>
            </a:r>
            <a:endParaRPr lang="en-US" sz="2400" dirty="0" smtClean="0"/>
          </a:p>
          <a:p>
            <a:r>
              <a:rPr lang="en-US" sz="2400" dirty="0" smtClean="0"/>
              <a:t>     Many ontologies are linked from the OBO Foundry site,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if you would like to contribute to specific ontologies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Note </a:t>
            </a:r>
            <a:r>
              <a:rPr lang="en-US" sz="2400" dirty="0"/>
              <a:t>that most of </a:t>
            </a:r>
            <a:r>
              <a:rPr lang="en-US" sz="2400" dirty="0" smtClean="0"/>
              <a:t>the </a:t>
            </a:r>
            <a:r>
              <a:rPr lang="en-US" sz="2400" dirty="0" err="1" smtClean="0"/>
              <a:t>listservs</a:t>
            </a:r>
            <a:r>
              <a:rPr lang="en-US" sz="2400" dirty="0" smtClean="0"/>
              <a:t> </a:t>
            </a:r>
            <a:r>
              <a:rPr lang="en-US" sz="2400" dirty="0"/>
              <a:t>are fairly low traffic, and these are </a:t>
            </a:r>
            <a:r>
              <a:rPr lang="en-US" sz="2400" dirty="0" smtClean="0"/>
              <a:t>archived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See Resources tab for more </a:t>
            </a:r>
            <a:r>
              <a:rPr lang="en-US" sz="2400" dirty="0" smtClean="0"/>
              <a:t>info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2991" y="6030335"/>
            <a:ext cx="8676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1642732"/>
            <a:ext cx="644610" cy="64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3485665"/>
            <a:ext cx="644610" cy="644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4576370"/>
            <a:ext cx="644610" cy="644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215320"/>
            <a:ext cx="777232" cy="777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2567653"/>
            <a:ext cx="480707" cy="4807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2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08"/>
            <a:ext cx="83705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National Center for Biomedical Ontologies </a:t>
            </a:r>
            <a:r>
              <a:rPr lang="en-US" sz="4000" dirty="0" err="1" smtClean="0"/>
              <a:t>Bioportal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7820" y="5944819"/>
            <a:ext cx="809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library of ontologies and ontology related services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008"/>
            <a:ext cx="9144000" cy="45264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7244" y="6393219"/>
            <a:ext cx="3335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bioportal.bioontology.org</a:t>
            </a:r>
            <a:r>
              <a:rPr lang="en-US" dirty="0"/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2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947"/>
            <a:ext cx="859499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Ontology Lookup Service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3017842" y="6356024"/>
            <a:ext cx="332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www.ebi.ac.uk</a:t>
            </a:r>
            <a:r>
              <a:rPr lang="en-US" dirty="0"/>
              <a:t>/</a:t>
            </a:r>
            <a:r>
              <a:rPr lang="en-US" dirty="0" err="1"/>
              <a:t>ols</a:t>
            </a:r>
            <a:r>
              <a:rPr lang="en-US" dirty="0"/>
              <a:t>/index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5720"/>
            <a:ext cx="9144000" cy="4226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4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20" y="136947"/>
            <a:ext cx="891428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Ontology Lookup Service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55698" y="6086788"/>
            <a:ext cx="464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and visualize OBO ontologies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965"/>
            <a:ext cx="627529" cy="627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20" y="1145239"/>
            <a:ext cx="8611737" cy="4896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84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 smtClean="0"/>
              <a:t>Ontobee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27325" y="5934670"/>
            <a:ext cx="851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OBO </a:t>
            </a:r>
            <a:r>
              <a:rPr lang="en-US" sz="2400" dirty="0" smtClean="0"/>
              <a:t>ontologies, and provides </a:t>
            </a:r>
            <a:r>
              <a:rPr lang="en-US" sz="2400" dirty="0"/>
              <a:t>RDF </a:t>
            </a:r>
            <a:r>
              <a:rPr lang="en-US" sz="2400" dirty="0" smtClean="0"/>
              <a:t>supporting </a:t>
            </a:r>
            <a:r>
              <a:rPr lang="en-US" sz="2400" dirty="0"/>
              <a:t>remote query of </a:t>
            </a:r>
            <a:r>
              <a:rPr lang="en-US" sz="2400" dirty="0" smtClean="0"/>
              <a:t>each ontology </a:t>
            </a:r>
            <a:r>
              <a:rPr lang="en-US" sz="2400" dirty="0"/>
              <a:t>term and the Semantic </a:t>
            </a:r>
            <a:r>
              <a:rPr lang="en-US" sz="2400" dirty="0" smtClean="0"/>
              <a:t>Web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5854"/>
            <a:ext cx="627529" cy="627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02273"/>
            <a:ext cx="9144000" cy="50534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16533</TotalTime>
  <Words>921</Words>
  <Application>Microsoft Macintosh PowerPoint</Application>
  <PresentationFormat>On-screen Show (4:3)</PresentationFormat>
  <Paragraphs>188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Cambria</vt:lpstr>
      <vt:lpstr>Wingdings</vt:lpstr>
      <vt:lpstr>Arial</vt:lpstr>
      <vt:lpstr>BD2K_OER_Theme</vt:lpstr>
      <vt:lpstr>BD2K OER Dark</vt:lpstr>
      <vt:lpstr>Ontology Community</vt:lpstr>
      <vt:lpstr>PowerPoint Presentation</vt:lpstr>
      <vt:lpstr>Ontology websites</vt:lpstr>
      <vt:lpstr>PowerPoint Presentation</vt:lpstr>
      <vt:lpstr>How can I collaborate or stay informed?</vt:lpstr>
      <vt:lpstr>National Center for Biomedical Ontologies Bioportal</vt:lpstr>
      <vt:lpstr>Ontology Lookup Service</vt:lpstr>
      <vt:lpstr>Ontology Lookup Service</vt:lpstr>
      <vt:lpstr>Ontobee</vt:lpstr>
      <vt:lpstr>PowerPoint Presentation</vt:lpstr>
      <vt:lpstr>AmiGO: Gene Ontology Viewer</vt:lpstr>
      <vt:lpstr>Ontology Editing Software</vt:lpstr>
      <vt:lpstr>PowerPoint Presentation</vt:lpstr>
      <vt:lpstr>Mechanisms of extracting knowledge from domain experts</vt:lpstr>
      <vt:lpstr>Ontology Trackers</vt:lpstr>
      <vt:lpstr>What is a tracker?</vt:lpstr>
      <vt:lpstr>GitHub: A common ontology tracker</vt:lpstr>
      <vt:lpstr>Github: A common ontology tracker</vt:lpstr>
      <vt:lpstr>How do you write a tracker request?*</vt:lpstr>
      <vt:lpstr>Tracker requests</vt:lpstr>
      <vt:lpstr>Example tracker request</vt:lpstr>
      <vt:lpstr>Lists, trackers, ontologies, annotation, oh my! </vt:lpstr>
      <vt:lpstr>Ontology Reuse</vt:lpstr>
      <vt:lpstr>Modularized Ontologies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OHSU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Nicole Vasilevsky</cp:lastModifiedBy>
  <cp:revision>234</cp:revision>
  <dcterms:created xsi:type="dcterms:W3CDTF">2011-07-27T03:26:29Z</dcterms:created>
  <dcterms:modified xsi:type="dcterms:W3CDTF">2018-10-04T23:55:27Z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2852113D-4509-4040-9484-340CEDDEB12D</vt:lpwstr>
  </property>
  <property fmtid="{D5CDD505-2E9C-101B-9397-08002B2CF9AE}" pid="3" name="ArticulatePath">
    <vt:lpwstr>BDK16-03</vt:lpwstr>
  </property>
</Properties>
</file>